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čana" userId="7c033b68-0d79-4bfa-a457-9bbe2d42e2e4" providerId="ADAL" clId="{FFEFEC99-25E5-4C72-8DDD-3A362B90BBF2}"/>
    <pc:docChg chg="custSel delSld modSld">
      <pc:chgData name="Sunčana" userId="7c033b68-0d79-4bfa-a457-9bbe2d42e2e4" providerId="ADAL" clId="{FFEFEC99-25E5-4C72-8DDD-3A362B90BBF2}" dt="2024-06-14T12:13:29.141" v="146" actId="6264"/>
      <pc:docMkLst>
        <pc:docMk/>
      </pc:docMkLst>
      <pc:sldChg chg="modSp mod">
        <pc:chgData name="Sunčana" userId="7c033b68-0d79-4bfa-a457-9bbe2d42e2e4" providerId="ADAL" clId="{FFEFEC99-25E5-4C72-8DDD-3A362B90BBF2}" dt="2024-06-14T12:12:58.257" v="144" actId="20577"/>
        <pc:sldMkLst>
          <pc:docMk/>
          <pc:sldMk cId="2792433084" sldId="256"/>
        </pc:sldMkLst>
        <pc:spChg chg="mod">
          <ac:chgData name="Sunčana" userId="7c033b68-0d79-4bfa-a457-9bbe2d42e2e4" providerId="ADAL" clId="{FFEFEC99-25E5-4C72-8DDD-3A362B90BBF2}" dt="2024-06-14T12:12:58.257" v="144" actId="20577"/>
          <ac:spMkLst>
            <pc:docMk/>
            <pc:sldMk cId="2792433084" sldId="256"/>
            <ac:spMk id="2" creationId="{9E798E19-C0B3-4AB4-BC99-8E73A28111B7}"/>
          </ac:spMkLst>
        </pc:spChg>
      </pc:sldChg>
      <pc:sldChg chg="modSp mod">
        <pc:chgData name="Sunčana" userId="7c033b68-0d79-4bfa-a457-9bbe2d42e2e4" providerId="ADAL" clId="{FFEFEC99-25E5-4C72-8DDD-3A362B90BBF2}" dt="2024-06-14T12:10:20.273" v="121" actId="20577"/>
        <pc:sldMkLst>
          <pc:docMk/>
          <pc:sldMk cId="4181645503" sldId="257"/>
        </pc:sldMkLst>
        <pc:spChg chg="mod">
          <ac:chgData name="Sunčana" userId="7c033b68-0d79-4bfa-a457-9bbe2d42e2e4" providerId="ADAL" clId="{FFEFEC99-25E5-4C72-8DDD-3A362B90BBF2}" dt="2024-06-14T12:10:20.273" v="121" actId="20577"/>
          <ac:spMkLst>
            <pc:docMk/>
            <pc:sldMk cId="4181645503" sldId="257"/>
            <ac:spMk id="3" creationId="{2F347A6D-A6AF-4E80-9681-DE9E57F706A5}"/>
          </ac:spMkLst>
        </pc:spChg>
      </pc:sldChg>
      <pc:sldChg chg="addSp delSp modSp mod chgLayout">
        <pc:chgData name="Sunčana" userId="7c033b68-0d79-4bfa-a457-9bbe2d42e2e4" providerId="ADAL" clId="{FFEFEC99-25E5-4C72-8DDD-3A362B90BBF2}" dt="2024-06-14T12:13:29.141" v="146" actId="6264"/>
        <pc:sldMkLst>
          <pc:docMk/>
          <pc:sldMk cId="255783144" sldId="258"/>
        </pc:sldMkLst>
        <pc:spChg chg="mod ord">
          <ac:chgData name="Sunčana" userId="7c033b68-0d79-4bfa-a457-9bbe2d42e2e4" providerId="ADAL" clId="{FFEFEC99-25E5-4C72-8DDD-3A362B90BBF2}" dt="2024-06-14T12:13:29.141" v="146" actId="6264"/>
          <ac:spMkLst>
            <pc:docMk/>
            <pc:sldMk cId="255783144" sldId="258"/>
            <ac:spMk id="2" creationId="{7DEB0B95-C38D-409A-BB20-99DF2B4C22E6}"/>
          </ac:spMkLst>
        </pc:spChg>
        <pc:spChg chg="add del mod">
          <ac:chgData name="Sunčana" userId="7c033b68-0d79-4bfa-a457-9bbe2d42e2e4" providerId="ADAL" clId="{FFEFEC99-25E5-4C72-8DDD-3A362B90BBF2}" dt="2024-06-14T12:13:29.141" v="146" actId="6264"/>
          <ac:spMkLst>
            <pc:docMk/>
            <pc:sldMk cId="255783144" sldId="258"/>
            <ac:spMk id="3" creationId="{EF1B33D0-68F5-4DF4-AF03-2DD0129124BD}"/>
          </ac:spMkLst>
        </pc:spChg>
        <pc:spChg chg="add del mod">
          <ac:chgData name="Sunčana" userId="7c033b68-0d79-4bfa-a457-9bbe2d42e2e4" providerId="ADAL" clId="{FFEFEC99-25E5-4C72-8DDD-3A362B90BBF2}" dt="2024-06-14T12:13:29.141" v="146" actId="6264"/>
          <ac:spMkLst>
            <pc:docMk/>
            <pc:sldMk cId="255783144" sldId="258"/>
            <ac:spMk id="4" creationId="{3EC69D99-76C4-4FE2-9D99-483335F59DAE}"/>
          </ac:spMkLst>
        </pc:spChg>
        <pc:graphicFrameChg chg="mod ord">
          <ac:chgData name="Sunčana" userId="7c033b68-0d79-4bfa-a457-9bbe2d42e2e4" providerId="ADAL" clId="{FFEFEC99-25E5-4C72-8DDD-3A362B90BBF2}" dt="2024-06-14T12:13:29.141" v="146" actId="6264"/>
          <ac:graphicFrameMkLst>
            <pc:docMk/>
            <pc:sldMk cId="255783144" sldId="258"/>
            <ac:graphicFrameMk id="6" creationId="{7788D34F-123D-4A03-80EB-56ED771E06D1}"/>
          </ac:graphicFrameMkLst>
        </pc:graphicFrameChg>
        <pc:graphicFrameChg chg="del">
          <ac:chgData name="Sunčana" userId="7c033b68-0d79-4bfa-a457-9bbe2d42e2e4" providerId="ADAL" clId="{FFEFEC99-25E5-4C72-8DDD-3A362B90BBF2}" dt="2024-06-14T12:13:21.471" v="145" actId="21"/>
          <ac:graphicFrameMkLst>
            <pc:docMk/>
            <pc:sldMk cId="255783144" sldId="258"/>
            <ac:graphicFrameMk id="9" creationId="{F8AF9EEF-2B43-4144-BC43-87FC8C0CD1FF}"/>
          </ac:graphicFrameMkLst>
        </pc:graphicFrameChg>
      </pc:sldChg>
      <pc:sldChg chg="del">
        <pc:chgData name="Sunčana" userId="7c033b68-0d79-4bfa-a457-9bbe2d42e2e4" providerId="ADAL" clId="{FFEFEC99-25E5-4C72-8DDD-3A362B90BBF2}" dt="2024-06-14T12:10:45.439" v="122" actId="2696"/>
        <pc:sldMkLst>
          <pc:docMk/>
          <pc:sldMk cId="1076658208" sldId="264"/>
        </pc:sldMkLst>
      </pc:sldChg>
      <pc:sldChg chg="del">
        <pc:chgData name="Sunčana" userId="7c033b68-0d79-4bfa-a457-9bbe2d42e2e4" providerId="ADAL" clId="{FFEFEC99-25E5-4C72-8DDD-3A362B90BBF2}" dt="2024-06-14T12:10:45.439" v="122" actId="2696"/>
        <pc:sldMkLst>
          <pc:docMk/>
          <pc:sldMk cId="2440078732" sldId="265"/>
        </pc:sldMkLst>
      </pc:sldChg>
      <pc:sldChg chg="del">
        <pc:chgData name="Sunčana" userId="7c033b68-0d79-4bfa-a457-9bbe2d42e2e4" providerId="ADAL" clId="{FFEFEC99-25E5-4C72-8DDD-3A362B90BBF2}" dt="2024-06-14T12:10:45.439" v="122" actId="2696"/>
        <pc:sldMkLst>
          <pc:docMk/>
          <pc:sldMk cId="542138610" sldId="266"/>
        </pc:sldMkLst>
      </pc:sldChg>
      <pc:sldChg chg="del">
        <pc:chgData name="Sunčana" userId="7c033b68-0d79-4bfa-a457-9bbe2d42e2e4" providerId="ADAL" clId="{FFEFEC99-25E5-4C72-8DDD-3A362B90BBF2}" dt="2024-06-14T12:10:45.439" v="122" actId="2696"/>
        <pc:sldMkLst>
          <pc:docMk/>
          <pc:sldMk cId="304480917" sldId="267"/>
        </pc:sldMkLst>
      </pc:sldChg>
      <pc:sldChg chg="del">
        <pc:chgData name="Sunčana" userId="7c033b68-0d79-4bfa-a457-9bbe2d42e2e4" providerId="ADAL" clId="{FFEFEC99-25E5-4C72-8DDD-3A362B90BBF2}" dt="2024-06-14T12:10:45.439" v="122" actId="2696"/>
        <pc:sldMkLst>
          <pc:docMk/>
          <pc:sldMk cId="559297406" sldId="26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Struktura učenika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9A-48C8-836C-20A85AF78F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9A-48C8-836C-20A85AF78F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9A-48C8-836C-20A85AF78F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69A-48C8-836C-20A85AF78F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69A-48C8-836C-20A85AF78F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69A-48C8-836C-20A85AF78FF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69A-48C8-836C-20A85AF78FF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69A-48C8-836C-20A85AF78FF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69A-48C8-836C-20A85AF78FF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369A-48C8-836C-20A85AF78FF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369A-48C8-836C-20A85AF78FF0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369A-48C8-836C-20A85AF78FF0}"/>
              </c:ext>
            </c:extLst>
          </c:dPt>
          <c:cat>
            <c:strRef>
              <c:f>List1!$A$2:$A$13</c:f>
              <c:strCache>
                <c:ptCount val="12"/>
                <c:pt idx="0">
                  <c:v>klavir</c:v>
                </c:pt>
                <c:pt idx="1">
                  <c:v>klasični balet</c:v>
                </c:pt>
                <c:pt idx="2">
                  <c:v>suvremeni ples</c:v>
                </c:pt>
                <c:pt idx="3">
                  <c:v>gitara</c:v>
                </c:pt>
                <c:pt idx="4">
                  <c:v>solo pjevanje</c:v>
                </c:pt>
                <c:pt idx="5">
                  <c:v>flauta</c:v>
                </c:pt>
                <c:pt idx="6">
                  <c:v>violina</c:v>
                </c:pt>
                <c:pt idx="7">
                  <c:v>klarinet</c:v>
                </c:pt>
                <c:pt idx="8">
                  <c:v>saksofon</c:v>
                </c:pt>
                <c:pt idx="9">
                  <c:v>udaraljke</c:v>
                </c:pt>
                <c:pt idx="10">
                  <c:v>violončelo</c:v>
                </c:pt>
                <c:pt idx="11">
                  <c:v>teorijski smjer</c:v>
                </c:pt>
              </c:strCache>
            </c:strRef>
          </c:cat>
          <c:val>
            <c:numRef>
              <c:f>List1!$B$2:$B$13</c:f>
              <c:numCache>
                <c:formatCode>General</c:formatCode>
                <c:ptCount val="12"/>
                <c:pt idx="0">
                  <c:v>11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D7-4C8C-BEFE-75925E0019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Postoji</a:t>
            </a:r>
            <a:r>
              <a:rPr lang="en-US" b="1" dirty="0"/>
              <a:t> li </a:t>
            </a:r>
            <a:r>
              <a:rPr lang="en-US" b="1" dirty="0" err="1"/>
              <a:t>razlika</a:t>
            </a:r>
            <a:r>
              <a:rPr lang="en-US" b="1" dirty="0"/>
              <a:t> </a:t>
            </a:r>
            <a:r>
              <a:rPr lang="en-US" b="1" dirty="0" err="1"/>
              <a:t>otkada</a:t>
            </a:r>
            <a:r>
              <a:rPr lang="en-US" b="1" dirty="0"/>
              <a:t> je </a:t>
            </a:r>
            <a:r>
              <a:rPr lang="en-US" b="1" dirty="0" err="1"/>
              <a:t>uvedena</a:t>
            </a:r>
            <a:r>
              <a:rPr lang="en-US" b="1" dirty="0"/>
              <a:t> </a:t>
            </a:r>
            <a:r>
              <a:rPr lang="en-US" b="1" dirty="0" err="1"/>
              <a:t>cjelodnevna</a:t>
            </a:r>
            <a:r>
              <a:rPr lang="en-US" b="1" dirty="0"/>
              <a:t> </a:t>
            </a:r>
            <a:r>
              <a:rPr lang="en-US" b="1" dirty="0" err="1"/>
              <a:t>nastava</a:t>
            </a:r>
            <a:r>
              <a:rPr lang="en-US" b="1" dirty="0"/>
              <a:t> u </a:t>
            </a:r>
            <a:r>
              <a:rPr lang="en-US" b="1" dirty="0" err="1"/>
              <a:t>izvršavanju</a:t>
            </a:r>
            <a:r>
              <a:rPr lang="en-US" b="1" dirty="0"/>
              <a:t> </a:t>
            </a:r>
            <a:r>
              <a:rPr lang="en-US" b="1" dirty="0" err="1"/>
              <a:t>obveza</a:t>
            </a:r>
            <a:r>
              <a:rPr lang="en-US" b="1" dirty="0"/>
              <a:t> u </a:t>
            </a:r>
            <a:r>
              <a:rPr lang="en-US" b="1" dirty="0" err="1"/>
              <a:t>školi</a:t>
            </a:r>
            <a:r>
              <a:rPr lang="en-US" b="1" dirty="0"/>
              <a:t> s </a:t>
            </a:r>
            <a:r>
              <a:rPr lang="en-US" b="1" dirty="0" err="1"/>
              <a:t>obzirom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prošlu</a:t>
            </a:r>
            <a:r>
              <a:rPr lang="en-US" b="1" dirty="0"/>
              <a:t>/</a:t>
            </a:r>
            <a:r>
              <a:rPr lang="en-US" b="1" dirty="0" err="1"/>
              <a:t>prošle</a:t>
            </a:r>
            <a:r>
              <a:rPr lang="en-US" b="1" dirty="0"/>
              <a:t> </a:t>
            </a:r>
            <a:r>
              <a:rPr lang="en-US" b="1" dirty="0" err="1"/>
              <a:t>godine</a:t>
            </a:r>
            <a:r>
              <a:rPr lang="en-US" b="1" dirty="0"/>
              <a:t>? </a:t>
            </a:r>
            <a:r>
              <a:rPr lang="en-US" b="1" dirty="0" err="1"/>
              <a:t>Kakva</a:t>
            </a:r>
            <a:r>
              <a:rPr lang="en-US" b="1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Postoji li razlika otkada je uvedena cjelodnevna nastava u izvršavanju obveza u školi s obzirom na prošlu/prošle godine? Kakva?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8D0-4673-998F-0DE8A3C59ED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8D0-4673-998F-0DE8A3C59E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8D0-4673-998F-0DE8A3C59ED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8D0-4673-998F-0DE8A3C59ED7}"/>
              </c:ext>
            </c:extLst>
          </c:dPt>
          <c:cat>
            <c:strRef>
              <c:f>List1!$A$2:$A$5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24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4C-436F-9D8E-A28656743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Primjećujete</a:t>
            </a:r>
            <a:r>
              <a:rPr lang="en-US" b="1" dirty="0"/>
              <a:t> li </a:t>
            </a:r>
            <a:r>
              <a:rPr lang="en-US" b="1" dirty="0" err="1"/>
              <a:t>utjecaj</a:t>
            </a:r>
            <a:r>
              <a:rPr lang="en-US" b="1" dirty="0"/>
              <a:t> </a:t>
            </a:r>
            <a:r>
              <a:rPr lang="en-US" b="1" dirty="0" err="1"/>
              <a:t>cjelodnevne</a:t>
            </a:r>
            <a:r>
              <a:rPr lang="en-US" b="1" dirty="0"/>
              <a:t> </a:t>
            </a:r>
            <a:r>
              <a:rPr lang="en-US" b="1" dirty="0" err="1"/>
              <a:t>nastave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vježbanje</a:t>
            </a:r>
            <a:r>
              <a:rPr lang="en-US" b="1" dirty="0"/>
              <a:t> </a:t>
            </a:r>
            <a:r>
              <a:rPr lang="en-US" b="1" dirty="0" err="1"/>
              <a:t>instrumenta</a:t>
            </a:r>
            <a:r>
              <a:rPr lang="en-US" b="1" dirty="0"/>
              <a:t>/</a:t>
            </a:r>
            <a:r>
              <a:rPr lang="en-US" b="1" dirty="0" err="1"/>
              <a:t>plesa</a:t>
            </a:r>
            <a:r>
              <a:rPr lang="en-US" b="1" dirty="0"/>
              <a:t>? </a:t>
            </a:r>
            <a:r>
              <a:rPr lang="en-US" b="1" dirty="0" err="1"/>
              <a:t>Kakav</a:t>
            </a:r>
            <a:r>
              <a:rPr lang="en-US" b="1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Primjećujete li utjecaj cjelodnevne nastave na vježbanje instrumenta/plesa? Kakav?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50-44FA-8C10-4CBCFDF639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50-44FA-8C10-4CBCFDF6398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50-44FA-8C10-4CBCFDF6398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A50-44FA-8C10-4CBCFDF63986}"/>
              </c:ext>
            </c:extLst>
          </c:dPt>
          <c:cat>
            <c:strRef>
              <c:f>List1!$A$2:$A$5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17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E8-44DC-BB03-323F245CC2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Uočavate</a:t>
            </a:r>
            <a:r>
              <a:rPr lang="en-US" b="1" dirty="0"/>
              <a:t> li </a:t>
            </a:r>
            <a:r>
              <a:rPr lang="en-US" b="1" dirty="0" err="1"/>
              <a:t>ikakvu</a:t>
            </a:r>
            <a:r>
              <a:rPr lang="en-US" b="1" dirty="0"/>
              <a:t> </a:t>
            </a:r>
            <a:r>
              <a:rPr lang="en-US" b="1" dirty="0" err="1"/>
              <a:t>promjenu</a:t>
            </a:r>
            <a:r>
              <a:rPr lang="en-US" b="1" dirty="0"/>
              <a:t> </a:t>
            </a:r>
            <a:r>
              <a:rPr lang="en-US" b="1" dirty="0" err="1"/>
              <a:t>otkada</a:t>
            </a:r>
            <a:r>
              <a:rPr lang="en-US" b="1" dirty="0"/>
              <a:t> je u </a:t>
            </a:r>
            <a:r>
              <a:rPr lang="en-US" b="1" dirty="0" err="1"/>
              <a:t>redovnu</a:t>
            </a:r>
            <a:r>
              <a:rPr lang="en-US" b="1" dirty="0"/>
              <a:t> </a:t>
            </a:r>
            <a:r>
              <a:rPr lang="en-US" b="1" dirty="0" err="1"/>
              <a:t>školu</a:t>
            </a:r>
            <a:r>
              <a:rPr lang="en-US" b="1" dirty="0"/>
              <a:t> </a:t>
            </a:r>
            <a:r>
              <a:rPr lang="en-US" b="1" dirty="0" err="1"/>
              <a:t>uvedena</a:t>
            </a:r>
            <a:r>
              <a:rPr lang="en-US" b="1" dirty="0"/>
              <a:t> </a:t>
            </a:r>
            <a:r>
              <a:rPr lang="en-US" b="1" dirty="0" err="1"/>
              <a:t>cjelodnevna</a:t>
            </a:r>
            <a:r>
              <a:rPr lang="en-US" b="1" dirty="0"/>
              <a:t> </a:t>
            </a:r>
            <a:r>
              <a:rPr lang="en-US" b="1" dirty="0" err="1"/>
              <a:t>nastava</a:t>
            </a:r>
            <a:r>
              <a:rPr lang="en-US" b="1" dirty="0"/>
              <a:t>? </a:t>
            </a:r>
            <a:r>
              <a:rPr lang="en-US" b="1" dirty="0" err="1"/>
              <a:t>Kakvu</a:t>
            </a:r>
            <a:r>
              <a:rPr lang="en-US" b="1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Uočavate li ikakvu promjenu otkada je u redovnu školu uvedena cjelodnevna nastava? Kakvu?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D3-4B72-AFE1-38E90D5EB46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D3-4B72-AFE1-38E90D5EB46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D3-4B72-AFE1-38E90D5EB46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D3-4B72-AFE1-38E90D5EB46D}"/>
              </c:ext>
            </c:extLst>
          </c:dPt>
          <c:cat>
            <c:strRef>
              <c:f>List1!$A$2:$A$5</c:f>
              <c:strCache>
                <c:ptCount val="2"/>
                <c:pt idx="0">
                  <c:v>Da</c:v>
                </c:pt>
                <c:pt idx="1">
                  <c:v>Ne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22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D5-4D2F-87AE-CAA134899D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82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2807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430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3060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958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30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6704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781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581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719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7304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AAC6F9B-FDFA-47FA-91D6-06631A2F2ED0}" type="datetimeFigureOut">
              <a:rPr lang="hr-HR" smtClean="0"/>
              <a:t>14.06.2024.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B913EAA1-5EE8-48CD-842D-A336417A71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4187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798E19-C0B3-4AB4-BC99-8E73A28111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6600" dirty="0"/>
              <a:t>Paralelno pohađanje cjelodnevne i</a:t>
            </a:r>
            <a:br>
              <a:rPr lang="hr-HR" sz="6600" dirty="0"/>
            </a:br>
            <a:r>
              <a:rPr lang="hr-HR" sz="6600" dirty="0"/>
              <a:t>glazbene škole - iskustva učenika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63A01AB-A17F-4AC3-BB9A-CB7A3D3CA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39696"/>
            <a:ext cx="9144000" cy="1747837"/>
          </a:xfrm>
        </p:spPr>
        <p:txBody>
          <a:bodyPr>
            <a:normAutofit fontScale="85000" lnSpcReduction="20000"/>
          </a:bodyPr>
          <a:lstStyle/>
          <a:p>
            <a:r>
              <a:rPr lang="hr-HR" dirty="0"/>
              <a:t>OBRAZOVNO ISTRAŽIVANJE</a:t>
            </a:r>
          </a:p>
          <a:p>
            <a:r>
              <a:rPr lang="hr-HR" dirty="0"/>
              <a:t>Sunčana Bašić, prof.</a:t>
            </a:r>
          </a:p>
          <a:p>
            <a:endParaRPr lang="hr-HR" dirty="0"/>
          </a:p>
          <a:p>
            <a:r>
              <a:rPr lang="hr-HR" dirty="0"/>
              <a:t>istraživanje provedeno u listopadu 2023.</a:t>
            </a:r>
          </a:p>
        </p:txBody>
      </p:sp>
    </p:spTree>
    <p:extLst>
      <p:ext uri="{BB962C8B-B14F-4D97-AF65-F5344CB8AC3E}">
        <p14:creationId xmlns:p14="http://schemas.microsoft.com/office/powerpoint/2010/main" val="2792433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DDE996-4211-407D-B995-0358B1582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Provedba istraživanja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F347A6D-A6AF-4E80-9681-DE9E57F70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istraživanje provedeno putem Google </a:t>
            </a:r>
            <a:r>
              <a:rPr lang="hr-HR" dirty="0" err="1"/>
              <a:t>forms</a:t>
            </a:r>
            <a:r>
              <a:rPr lang="hr-HR" dirty="0"/>
              <a:t> platforme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ispunjavanje anketnog upitnika; pitanja otvorenog tipa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ispitanici</a:t>
            </a:r>
          </a:p>
          <a:p>
            <a:pPr marL="0" indent="0">
              <a:buNone/>
            </a:pPr>
            <a:r>
              <a:rPr lang="hr-HR" dirty="0"/>
              <a:t>	1) učenici/roditelji koji paralelno pohađaju cjelodnevnu školu (OŠ „Mladost”, 	OŠ „August Šenoa”) i Glazbenu školu Franje Kuhača Osijek ili njihov roditelj;</a:t>
            </a:r>
          </a:p>
          <a:p>
            <a:pPr marL="0" indent="0">
              <a:buNone/>
            </a:pPr>
            <a:r>
              <a:rPr lang="hr-HR" dirty="0"/>
              <a:t>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sudjelovalo 29 učenika/roditelja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8164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EB0B95-C38D-409A-BB20-99DF2B4C2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</p:spPr>
        <p:txBody>
          <a:bodyPr/>
          <a:lstStyle/>
          <a:p>
            <a:r>
              <a:rPr lang="hr-HR" dirty="0"/>
              <a:t> </a:t>
            </a:r>
          </a:p>
        </p:txBody>
      </p:sp>
      <p:graphicFrame>
        <p:nvGraphicFramePr>
          <p:cNvPr id="6" name="Rezervirano mjesto sadržaja 5">
            <a:extLst>
              <a:ext uri="{FF2B5EF4-FFF2-40B4-BE49-F238E27FC236}">
                <a16:creationId xmlns:a16="http://schemas.microsoft.com/office/drawing/2014/main" id="{7788D34F-123D-4A03-80EB-56ED771E06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035875"/>
              </p:ext>
            </p:extLst>
          </p:nvPr>
        </p:nvGraphicFramePr>
        <p:xfrm>
          <a:off x="676275" y="2011363"/>
          <a:ext cx="10753725" cy="376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78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BB26A8-AE6B-4103-B3DE-CEBF0DB48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375" y="-234643"/>
            <a:ext cx="10515600" cy="1325563"/>
          </a:xfrm>
        </p:spPr>
        <p:txBody>
          <a:bodyPr/>
          <a:lstStyle/>
          <a:p>
            <a:r>
              <a:rPr lang="hr-HR" dirty="0"/>
              <a:t>Rezultati – učenici/roditelji</a:t>
            </a:r>
          </a:p>
        </p:txBody>
      </p:sp>
      <p:graphicFrame>
        <p:nvGraphicFramePr>
          <p:cNvPr id="6" name="Rezervirano mjesto sadržaja 5">
            <a:extLst>
              <a:ext uri="{FF2B5EF4-FFF2-40B4-BE49-F238E27FC236}">
                <a16:creationId xmlns:a16="http://schemas.microsoft.com/office/drawing/2014/main" id="{3200ED27-4854-4393-B885-EF89473080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110883"/>
              </p:ext>
            </p:extLst>
          </p:nvPr>
        </p:nvGraphicFramePr>
        <p:xfrm>
          <a:off x="838199" y="1258530"/>
          <a:ext cx="5139814" cy="4918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kstniOkvir 9">
            <a:extLst>
              <a:ext uri="{FF2B5EF4-FFF2-40B4-BE49-F238E27FC236}">
                <a16:creationId xmlns:a16="http://schemas.microsoft.com/office/drawing/2014/main" id="{EA91883A-B9D1-4207-B7C2-8288058F22C3}"/>
              </a:ext>
            </a:extLst>
          </p:cNvPr>
          <p:cNvSpPr txBox="1"/>
          <p:nvPr/>
        </p:nvSpPr>
        <p:spPr>
          <a:xfrm>
            <a:off x="6784259" y="677966"/>
            <a:ext cx="477847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/>
              <a:t>Dodatni komentari:</a:t>
            </a:r>
          </a:p>
          <a:p>
            <a:r>
              <a:rPr lang="hr-HR" dirty="0"/>
              <a:t>Da, razlike postoje, dijete nema vremena niti za jednu, niti za drugu školu, a da ne</a:t>
            </a:r>
          </a:p>
          <a:p>
            <a:r>
              <a:rPr lang="hr-HR" dirty="0"/>
              <a:t>govorim o manjku slobodnog vremena, kao i vremenu za sebe.</a:t>
            </a:r>
          </a:p>
          <a:p>
            <a:endParaRPr lang="hr-HR" dirty="0"/>
          </a:p>
          <a:p>
            <a:r>
              <a:rPr lang="hr-HR" dirty="0"/>
              <a:t>Razlika je enormna u odnosu na prošlu godinu. Dijete dolazi jako umorno iz OŠ, te</a:t>
            </a:r>
          </a:p>
          <a:p>
            <a:r>
              <a:rPr lang="hr-HR" dirty="0"/>
              <a:t>nema energije i volje za bilo kakvim dodatnim aktivnostima.</a:t>
            </a:r>
          </a:p>
          <a:p>
            <a:endParaRPr lang="hr-HR" dirty="0"/>
          </a:p>
          <a:p>
            <a:r>
              <a:rPr lang="hr-HR" dirty="0"/>
              <a:t>Da, nastava u OŠ završava utorkom i četvrtkom u 16.10. Učenik ima 20tak minuta doći</a:t>
            </a:r>
          </a:p>
          <a:p>
            <a:r>
              <a:rPr lang="hr-HR" dirty="0"/>
              <a:t>kući i stići u GŠ. Skupa s komornom nastavnom, vraća se u 20h. Dakle 12 sati škole dva</a:t>
            </a:r>
          </a:p>
          <a:p>
            <a:r>
              <a:rPr lang="hr-HR" dirty="0"/>
              <a:t>puta tjedno.</a:t>
            </a:r>
          </a:p>
          <a:p>
            <a:endParaRPr lang="hr-HR" dirty="0"/>
          </a:p>
          <a:p>
            <a:r>
              <a:rPr lang="hr-HR" dirty="0"/>
              <a:t>Preopterećenost zbog manjka vremena za učenje i loše ocjene u obje škole jer je u OŠ do</a:t>
            </a:r>
          </a:p>
          <a:p>
            <a:r>
              <a:rPr lang="hr-HR" dirty="0"/>
              <a:t>16h i onda ide u GŠ do navečer.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36197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39D7D5-0745-4B2E-ACAB-35FB12EBB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84800135-BAA6-4760-AD36-1C159C771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971" y="953729"/>
            <a:ext cx="5325267" cy="476259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3A816124-71B3-4B85-9350-E1BC1AF7BF32}"/>
              </a:ext>
            </a:extLst>
          </p:cNvPr>
          <p:cNvSpPr txBox="1"/>
          <p:nvPr/>
        </p:nvSpPr>
        <p:spPr>
          <a:xfrm>
            <a:off x="6695768" y="1349869"/>
            <a:ext cx="49502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/>
              <a:t>Dodatni komentari:</a:t>
            </a:r>
          </a:p>
          <a:p>
            <a:endParaRPr lang="hr-HR" dirty="0"/>
          </a:p>
          <a:p>
            <a:r>
              <a:rPr lang="hr-HR" dirty="0"/>
              <a:t>Manjak volje i zainteresiranosti za vježbanje i sviranje.</a:t>
            </a:r>
          </a:p>
          <a:p>
            <a:endParaRPr lang="hr-HR" dirty="0"/>
          </a:p>
          <a:p>
            <a:r>
              <a:rPr lang="hr-HR" dirty="0"/>
              <a:t>Umor, bezvoljnost, ponekad manjak motivacije.</a:t>
            </a:r>
          </a:p>
          <a:p>
            <a:endParaRPr lang="hr-HR" dirty="0"/>
          </a:p>
          <a:p>
            <a:r>
              <a:rPr lang="hr-HR" dirty="0"/>
              <a:t>Dijete je pod konstantnim stresom.</a:t>
            </a:r>
          </a:p>
          <a:p>
            <a:endParaRPr lang="hr-HR" dirty="0"/>
          </a:p>
          <a:p>
            <a:r>
              <a:rPr lang="hr-HR" dirty="0"/>
              <a:t>Dijete je znatno nervoznije i razdražljivije.</a:t>
            </a:r>
          </a:p>
          <a:p>
            <a:endParaRPr lang="hr-HR" dirty="0"/>
          </a:p>
          <a:p>
            <a:r>
              <a:rPr lang="hr-HR" dirty="0"/>
              <a:t>Nervoza, napetost, nemoć, u osjetljivom razdoblju kada su ionako slijede velike s 12</a:t>
            </a:r>
          </a:p>
          <a:p>
            <a:r>
              <a:rPr lang="hr-HR" dirty="0"/>
              <a:t>godina.</a:t>
            </a:r>
          </a:p>
        </p:txBody>
      </p:sp>
    </p:spTree>
    <p:extLst>
      <p:ext uri="{BB962C8B-B14F-4D97-AF65-F5344CB8AC3E}">
        <p14:creationId xmlns:p14="http://schemas.microsoft.com/office/powerpoint/2010/main" val="895715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30656-6D56-4646-AB85-67C3B7834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</a:t>
            </a:r>
          </a:p>
        </p:txBody>
      </p:sp>
      <p:graphicFrame>
        <p:nvGraphicFramePr>
          <p:cNvPr id="6" name="Rezervirano mjesto sadržaja 5">
            <a:extLst>
              <a:ext uri="{FF2B5EF4-FFF2-40B4-BE49-F238E27FC236}">
                <a16:creationId xmlns:a16="http://schemas.microsoft.com/office/drawing/2014/main" id="{2DB1661D-6256-455B-8D92-DD257E9AFF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582231"/>
              </p:ext>
            </p:extLst>
          </p:nvPr>
        </p:nvGraphicFramePr>
        <p:xfrm>
          <a:off x="838200" y="806246"/>
          <a:ext cx="4726858" cy="4707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kstniOkvir 9">
            <a:extLst>
              <a:ext uri="{FF2B5EF4-FFF2-40B4-BE49-F238E27FC236}">
                <a16:creationId xmlns:a16="http://schemas.microsoft.com/office/drawing/2014/main" id="{91B677BE-9049-41D4-9EBA-1172637407A6}"/>
              </a:ext>
            </a:extLst>
          </p:cNvPr>
          <p:cNvSpPr txBox="1"/>
          <p:nvPr/>
        </p:nvSpPr>
        <p:spPr>
          <a:xfrm>
            <a:off x="7108723" y="953729"/>
            <a:ext cx="407055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/>
              <a:t>Dodatni komentari:</a:t>
            </a:r>
          </a:p>
          <a:p>
            <a:endParaRPr lang="hr-HR" dirty="0"/>
          </a:p>
          <a:p>
            <a:r>
              <a:rPr lang="hr-HR" dirty="0"/>
              <a:t>Apsolutno, nedostatak vremena, a time i volje.</a:t>
            </a:r>
          </a:p>
          <a:p>
            <a:endParaRPr lang="hr-HR" dirty="0"/>
          </a:p>
          <a:p>
            <a:r>
              <a:rPr lang="hr-HR" dirty="0"/>
              <a:t>Manje vježba, slabija koncentracija, povećan umor.</a:t>
            </a:r>
          </a:p>
          <a:p>
            <a:endParaRPr lang="hr-HR" dirty="0"/>
          </a:p>
          <a:p>
            <a:r>
              <a:rPr lang="hr-HR" dirty="0"/>
              <a:t>Budući da sada zbog cjelodnevne nastave dijete iz škole dolazi dva sata kasnije, teško ga</a:t>
            </a:r>
          </a:p>
          <a:p>
            <a:r>
              <a:rPr lang="hr-HR" dirty="0"/>
              <a:t>je motivirati za vježbanje sviranja instrumenta.</a:t>
            </a:r>
          </a:p>
          <a:p>
            <a:endParaRPr lang="hr-HR" dirty="0"/>
          </a:p>
          <a:p>
            <a:r>
              <a:rPr lang="hr-HR" dirty="0"/>
              <a:t>Velika razlika i loše se pokazalo, puno više gradiva se radi u cjelodnevnom boravku u</a:t>
            </a:r>
          </a:p>
          <a:p>
            <a:r>
              <a:rPr lang="hr-HR" dirty="0"/>
              <a:t>školi, treba svaki dan puno vise učiti, ne stigne svirati kao prije, solfeggio uči ali ne</a:t>
            </a:r>
          </a:p>
          <a:p>
            <a:r>
              <a:rPr lang="hr-HR" dirty="0"/>
              <a:t>pamti.</a:t>
            </a:r>
          </a:p>
        </p:txBody>
      </p:sp>
    </p:spTree>
    <p:extLst>
      <p:ext uri="{BB962C8B-B14F-4D97-AF65-F5344CB8AC3E}">
        <p14:creationId xmlns:p14="http://schemas.microsoft.com/office/powerpoint/2010/main" val="312300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3E9B88-F1A4-49F1-BC40-4928E2A44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7D2239D0-79FC-4387-9A46-1F9EDBB71C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5403" y="786035"/>
            <a:ext cx="4775525" cy="4968141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9D0F3CD0-925A-4D5E-9743-1F921ED29470}"/>
              </a:ext>
            </a:extLst>
          </p:cNvPr>
          <p:cNvSpPr txBox="1"/>
          <p:nvPr/>
        </p:nvSpPr>
        <p:spPr>
          <a:xfrm>
            <a:off x="6971074" y="2281084"/>
            <a:ext cx="43827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u="sng" dirty="0"/>
              <a:t>Dodatni komentari:</a:t>
            </a:r>
          </a:p>
          <a:p>
            <a:endParaRPr lang="hr-HR" sz="2400" dirty="0"/>
          </a:p>
          <a:p>
            <a:r>
              <a:rPr lang="hr-HR" sz="2400" dirty="0"/>
              <a:t>Svi komentari ukazuju na to da je umor najuočljivija posljedica i najveći problem</a:t>
            </a:r>
          </a:p>
        </p:txBody>
      </p:sp>
    </p:spTree>
    <p:extLst>
      <p:ext uri="{BB962C8B-B14F-4D97-AF65-F5344CB8AC3E}">
        <p14:creationId xmlns:p14="http://schemas.microsoft.com/office/powerpoint/2010/main" val="1826062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216B4A-066C-49FE-8BA2-111BB253F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</a:t>
            </a:r>
          </a:p>
        </p:txBody>
      </p:sp>
      <p:graphicFrame>
        <p:nvGraphicFramePr>
          <p:cNvPr id="6" name="Rezervirano mjesto sadržaja 5">
            <a:extLst>
              <a:ext uri="{FF2B5EF4-FFF2-40B4-BE49-F238E27FC236}">
                <a16:creationId xmlns:a16="http://schemas.microsoft.com/office/drawing/2014/main" id="{A0CCE169-FB9E-4C65-BCC9-4E5E80B22A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055562"/>
              </p:ext>
            </p:extLst>
          </p:nvPr>
        </p:nvGraphicFramePr>
        <p:xfrm>
          <a:off x="838200" y="1219200"/>
          <a:ext cx="4520381" cy="4957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niOkvir 10">
            <a:extLst>
              <a:ext uri="{FF2B5EF4-FFF2-40B4-BE49-F238E27FC236}">
                <a16:creationId xmlns:a16="http://schemas.microsoft.com/office/drawing/2014/main" id="{BB9A7131-C2E7-4653-A095-2A7264790E90}"/>
              </a:ext>
            </a:extLst>
          </p:cNvPr>
          <p:cNvSpPr txBox="1"/>
          <p:nvPr/>
        </p:nvSpPr>
        <p:spPr>
          <a:xfrm>
            <a:off x="7138219" y="235974"/>
            <a:ext cx="434585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/>
              <a:t>Dodatni komentari:</a:t>
            </a:r>
          </a:p>
          <a:p>
            <a:endParaRPr lang="hr-HR" b="1" u="sng" dirty="0"/>
          </a:p>
          <a:p>
            <a:r>
              <a:rPr lang="hr-HR" sz="1600" dirty="0"/>
              <a:t>Dijete je duže u školi i poslijepodnevnim aktivnosti teže pristupa, želi</a:t>
            </a:r>
          </a:p>
          <a:p>
            <a:r>
              <a:rPr lang="hr-HR" sz="1600" dirty="0"/>
              <a:t>odmor i malo više slobodnog opuštenog vremena i druženje s</a:t>
            </a:r>
          </a:p>
          <a:p>
            <a:r>
              <a:rPr lang="hr-HR" sz="1600" dirty="0"/>
              <a:t>prijateljima.</a:t>
            </a:r>
          </a:p>
          <a:p>
            <a:endParaRPr lang="hr-HR" sz="1600" dirty="0"/>
          </a:p>
          <a:p>
            <a:r>
              <a:rPr lang="hr-HR" sz="1600" dirty="0"/>
              <a:t>Nedostatak vremena za sve obaveze i nedovoljno vremena za djetetov</a:t>
            </a:r>
          </a:p>
          <a:p>
            <a:r>
              <a:rPr lang="hr-HR" sz="1600" dirty="0"/>
              <a:t>odmor.</a:t>
            </a:r>
          </a:p>
          <a:p>
            <a:endParaRPr lang="hr-HR" sz="1600" dirty="0"/>
          </a:p>
          <a:p>
            <a:r>
              <a:rPr lang="hr-HR" sz="1600" dirty="0"/>
              <a:t>Loše ocjene zbog manjka vremena</a:t>
            </a:r>
          </a:p>
          <a:p>
            <a:endParaRPr lang="hr-HR" sz="1600" dirty="0"/>
          </a:p>
          <a:p>
            <a:r>
              <a:rPr lang="hr-HR" sz="1600" dirty="0"/>
              <a:t>Djeci je napornije i ne mogu uskladiti sve obveze OŠ i GŠ.</a:t>
            </a:r>
          </a:p>
          <a:p>
            <a:endParaRPr lang="hr-HR" sz="1600" dirty="0"/>
          </a:p>
          <a:p>
            <a:r>
              <a:rPr lang="hr-HR" sz="1600" dirty="0"/>
              <a:t>Razdražljivost, umor i frustracija zato što dijete nema više vremena za</a:t>
            </a:r>
          </a:p>
          <a:p>
            <a:r>
              <a:rPr lang="hr-HR" sz="1600" dirty="0"/>
              <a:t>odmor, igru i izvannastavne aktivnosti.</a:t>
            </a:r>
          </a:p>
          <a:p>
            <a:endParaRPr lang="hr-HR" sz="1600" dirty="0"/>
          </a:p>
          <a:p>
            <a:r>
              <a:rPr lang="hr-HR" sz="1600" dirty="0"/>
              <a:t>Nezadovoljstvo, neraspoloženost, stalna napetost i briga, nedostatak</a:t>
            </a:r>
          </a:p>
          <a:p>
            <a:r>
              <a:rPr lang="hr-HR" sz="1600" dirty="0"/>
              <a:t>vremena, u biti stanje nemoćnosti i velikog pritiska.</a:t>
            </a:r>
          </a:p>
        </p:txBody>
      </p:sp>
    </p:spTree>
    <p:extLst>
      <p:ext uri="{BB962C8B-B14F-4D97-AF65-F5344CB8AC3E}">
        <p14:creationId xmlns:p14="http://schemas.microsoft.com/office/powerpoint/2010/main" val="277591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043E6F-9B2B-44B1-8730-4AD1E0D3A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327535"/>
            <a:ext cx="10772775" cy="1658198"/>
          </a:xfrm>
        </p:spPr>
        <p:txBody>
          <a:bodyPr>
            <a:normAutofit/>
          </a:bodyPr>
          <a:lstStyle/>
          <a:p>
            <a:r>
              <a:rPr lang="hr-HR" dirty="0"/>
              <a:t>ZAKLJUČAK provedenog istraživanja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296D102-7342-432C-B17F-5B28785B9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8508"/>
            <a:ext cx="10515600" cy="471195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1800" dirty="0"/>
              <a:t>Cjelodnevna škola uvelike utječe na učenike koji pohađaju i glazbenu školu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800" dirty="0"/>
              <a:t>Ističu se</a:t>
            </a:r>
          </a:p>
          <a:p>
            <a:pPr marL="0" indent="0">
              <a:buNone/>
            </a:pPr>
            <a:r>
              <a:rPr lang="hr-HR" sz="1800" dirty="0"/>
              <a:t>	-umor i iscrpljenost</a:t>
            </a:r>
          </a:p>
          <a:p>
            <a:pPr marL="0" indent="0">
              <a:buNone/>
            </a:pPr>
            <a:r>
              <a:rPr lang="hr-HR" sz="1800" dirty="0"/>
              <a:t>	-manjak motivacije</a:t>
            </a:r>
          </a:p>
          <a:p>
            <a:pPr marL="0" indent="0">
              <a:buNone/>
            </a:pPr>
            <a:r>
              <a:rPr lang="hr-HR" sz="1800" dirty="0"/>
              <a:t>	-nedostatak slobodnog vremena</a:t>
            </a:r>
          </a:p>
          <a:p>
            <a:pPr marL="0" indent="0">
              <a:buNone/>
            </a:pPr>
            <a:r>
              <a:rPr lang="hr-HR" sz="1800" dirty="0"/>
              <a:t>	-izolacija od obitelji</a:t>
            </a:r>
          </a:p>
          <a:p>
            <a:pPr marL="0" indent="0">
              <a:buNone/>
            </a:pPr>
            <a:r>
              <a:rPr lang="hr-HR" sz="1800" dirty="0"/>
              <a:t>	-organizacija nastave</a:t>
            </a:r>
          </a:p>
          <a:p>
            <a:pPr marL="0" indent="0">
              <a:buNone/>
            </a:pPr>
            <a:r>
              <a:rPr lang="hr-HR" sz="1800" dirty="0"/>
              <a:t>	izraženi i problemi mentalnog zdravlja – stres, napetost, nervoza, nezadovoljstvo...</a:t>
            </a:r>
          </a:p>
          <a:p>
            <a:endParaRPr lang="hr-HR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1800" dirty="0"/>
              <a:t>Postavlja se pitanje: je li cjelodnevna nastavna potrebna/nužna učenicima glazbene škole?</a:t>
            </a:r>
          </a:p>
        </p:txBody>
      </p:sp>
    </p:spTree>
    <p:extLst>
      <p:ext uri="{BB962C8B-B14F-4D97-AF65-F5344CB8AC3E}">
        <p14:creationId xmlns:p14="http://schemas.microsoft.com/office/powerpoint/2010/main" val="651978720"/>
      </p:ext>
    </p:extLst>
  </p:cSld>
  <p:clrMapOvr>
    <a:masterClrMapping/>
  </p:clrMapOvr>
</p:sld>
</file>

<file path=ppt/theme/theme1.xml><?xml version="1.0" encoding="utf-8"?>
<a:theme xmlns:a="http://schemas.openxmlformats.org/drawingml/2006/main" name="Gradsko">
  <a:themeElements>
    <a:clrScheme name="Gradsk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Gradsk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radsk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TM03457491[[fn=Gradsko]]</Template>
  <TotalTime>133</TotalTime>
  <Words>583</Words>
  <Application>Microsoft Office PowerPoint</Application>
  <PresentationFormat>Široki zaslon</PresentationFormat>
  <Paragraphs>91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2" baseType="lpstr">
      <vt:lpstr>Arial</vt:lpstr>
      <vt:lpstr>Calibri Light</vt:lpstr>
      <vt:lpstr>Gradsko</vt:lpstr>
      <vt:lpstr>Paralelno pohađanje cjelodnevne i glazbene škole - iskustva učenika</vt:lpstr>
      <vt:lpstr>Provedba istraživanja</vt:lpstr>
      <vt:lpstr> </vt:lpstr>
      <vt:lpstr>Rezultati – učenici/roditelji</vt:lpstr>
      <vt:lpstr> </vt:lpstr>
      <vt:lpstr> </vt:lpstr>
      <vt:lpstr> </vt:lpstr>
      <vt:lpstr> </vt:lpstr>
      <vt:lpstr>ZAKLJUČAK provedenog istraživanja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Utjecaj cjelodnevne škole na Glazbenu školu</dc:title>
  <dc:creator>Lana Glavaš</dc:creator>
  <cp:lastModifiedBy>Sunčana</cp:lastModifiedBy>
  <cp:revision>9</cp:revision>
  <dcterms:created xsi:type="dcterms:W3CDTF">2024-06-14T09:52:00Z</dcterms:created>
  <dcterms:modified xsi:type="dcterms:W3CDTF">2024-06-14T12:14:31Z</dcterms:modified>
</cp:coreProperties>
</file>